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07" r:id="rId2"/>
    <p:sldId id="424" r:id="rId3"/>
    <p:sldId id="423" r:id="rId4"/>
    <p:sldId id="429" r:id="rId5"/>
    <p:sldId id="415" r:id="rId6"/>
    <p:sldId id="416" r:id="rId7"/>
    <p:sldId id="420" r:id="rId8"/>
    <p:sldId id="417" r:id="rId9"/>
    <p:sldId id="418" r:id="rId10"/>
    <p:sldId id="421" r:id="rId11"/>
    <p:sldId id="425" r:id="rId12"/>
    <p:sldId id="426" r:id="rId13"/>
    <p:sldId id="427" r:id="rId14"/>
    <p:sldId id="42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">
          <p15:clr>
            <a:srgbClr val="A4A3A4"/>
          </p15:clr>
        </p15:guide>
        <p15:guide id="2" orient="horz" pos="2770">
          <p15:clr>
            <a:srgbClr val="A4A3A4"/>
          </p15:clr>
        </p15:guide>
        <p15:guide id="3" orient="horz" pos="3571">
          <p15:clr>
            <a:srgbClr val="A4A3A4"/>
          </p15:clr>
        </p15:guide>
        <p15:guide id="4" pos="474">
          <p15:clr>
            <a:srgbClr val="A4A3A4"/>
          </p15:clr>
        </p15:guide>
        <p15:guide id="5" pos="1974">
          <p15:clr>
            <a:srgbClr val="A4A3A4"/>
          </p15:clr>
        </p15:guide>
        <p15:guide id="6" pos="5475">
          <p15:clr>
            <a:srgbClr val="A4A3A4"/>
          </p15:clr>
        </p15:guide>
        <p15:guide id="7" pos="300">
          <p15:clr>
            <a:srgbClr val="A4A3A4"/>
          </p15:clr>
        </p15:guide>
        <p15:guide id="8" pos="5382">
          <p15:clr>
            <a:srgbClr val="A4A3A4"/>
          </p15:clr>
        </p15:guide>
        <p15:guide id="9" pos="5076">
          <p15:clr>
            <a:srgbClr val="A4A3A4"/>
          </p15:clr>
        </p15:guide>
        <p15:guide id="10" pos="42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A9"/>
    <a:srgbClr val="9BD8F7"/>
    <a:srgbClr val="9B98C4"/>
    <a:srgbClr val="FBC09B"/>
    <a:srgbClr val="D6E5AE"/>
    <a:srgbClr val="C9ABD1"/>
    <a:srgbClr val="ACD0AA"/>
    <a:srgbClr val="A7919E"/>
    <a:srgbClr val="78576A"/>
    <a:srgbClr val="605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97582" autoAdjust="0"/>
  </p:normalViewPr>
  <p:slideViewPr>
    <p:cSldViewPr snapToGrid="0" showGuides="1">
      <p:cViewPr varScale="1">
        <p:scale>
          <a:sx n="77" d="100"/>
          <a:sy n="77" d="100"/>
        </p:scale>
        <p:origin x="780" y="78"/>
      </p:cViewPr>
      <p:guideLst>
        <p:guide orient="horz" pos="888"/>
        <p:guide orient="horz" pos="2770"/>
        <p:guide orient="horz" pos="3571"/>
        <p:guide pos="474"/>
        <p:guide pos="1974"/>
        <p:guide pos="5475"/>
        <p:guide pos="300"/>
        <p:guide pos="5382"/>
        <p:guide pos="5076"/>
        <p:guide pos="42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221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43D3B-6EF7-4EF7-930A-23D7E9D81BF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8918-2BE0-4E2E-981E-618535A026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59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D9CE8-4C25-483E-91C9-91383A4B7A6E}" type="datetimeFigureOut">
              <a:rPr lang="en-US" smtClean="0"/>
              <a:t>4/13/2016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731A5-374A-4324-BDE8-D9921A02F9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4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71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38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80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20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99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72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734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5"/>
          <p:cNvGrpSpPr/>
          <p:nvPr userDrawn="1"/>
        </p:nvGrpSpPr>
        <p:grpSpPr>
          <a:xfrm>
            <a:off x="152400" y="0"/>
            <a:ext cx="8839200" cy="3291840"/>
            <a:chOff x="152400" y="0"/>
            <a:chExt cx="8839200" cy="3291840"/>
          </a:xfrm>
        </p:grpSpPr>
        <p:sp>
          <p:nvSpPr>
            <p:cNvPr id="137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29184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267004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5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6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3700" y="1666240"/>
            <a:ext cx="1947672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3141345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Type Date Here</a:t>
            </a:r>
            <a:endParaRPr lang="en-US" dirty="0"/>
          </a:p>
        </p:txBody>
      </p: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1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3581400" y="1600199"/>
            <a:ext cx="5110163" cy="4572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18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1840" y="1912300"/>
            <a:ext cx="2689860" cy="4261104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8DA5353-2C65-4587-AE26-F3F79D967425}" type="datetime1">
              <a:rPr lang="en-US" smtClean="0"/>
              <a:t>4/13/2016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74637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3746373" cy="3736023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1800"/>
              </a:spcBef>
              <a:buNone/>
              <a:defRPr lang="en-US" smtClean="0"/>
            </a:lvl1pPr>
            <a:lvl2pPr marL="457200" indent="-160338">
              <a:lnSpc>
                <a:spcPct val="100000"/>
              </a:lnSpc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98920" y="1539874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1834577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598920" y="302514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4"/>
          </p:nvPr>
        </p:nvSpPr>
        <p:spPr>
          <a:xfrm>
            <a:off x="6598920" y="331984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598920" y="445770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6"/>
          </p:nvPr>
        </p:nvSpPr>
        <p:spPr>
          <a:xfrm>
            <a:off x="6598920" y="475240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4724400" y="161607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4724400" y="307149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4724400" y="454215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1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104C7490-D0E4-46E8-ABDE-48FA818B6E6A}" type="datetime1">
              <a:rPr lang="en-US" smtClean="0"/>
              <a:t>4/13/2016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7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2474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625792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6257925" cy="830899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800"/>
              </a:spcBef>
              <a:buNone/>
              <a:defRPr lang="en-US" smtClean="0"/>
            </a:lvl1pPr>
            <a:lvl2pPr marL="160338" indent="-160338">
              <a:lnSpc>
                <a:spcPct val="130000"/>
              </a:lnSpc>
              <a:spcBef>
                <a:spcPts val="8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752474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3419665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086856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3419665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086856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0"/>
          </p:nvPr>
        </p:nvSpPr>
        <p:spPr>
          <a:xfrm>
            <a:off x="75247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2" name="Text Placeholder 30"/>
          <p:cNvSpPr>
            <a:spLocks noGrp="1"/>
          </p:cNvSpPr>
          <p:nvPr>
            <p:ph type="body" sz="quarter" idx="31"/>
          </p:nvPr>
        </p:nvSpPr>
        <p:spPr>
          <a:xfrm>
            <a:off x="341966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3" name="Text Placeholder 30"/>
          <p:cNvSpPr>
            <a:spLocks noGrp="1"/>
          </p:cNvSpPr>
          <p:nvPr>
            <p:ph type="body" sz="quarter" idx="32"/>
          </p:nvPr>
        </p:nvSpPr>
        <p:spPr>
          <a:xfrm>
            <a:off x="6086856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073DB6-26A4-4E4C-AB0A-2CEF67EE6FCE}" type="datetime1">
              <a:rPr lang="en-US" smtClean="0"/>
              <a:t>4/13/2016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44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 userDrawn="1"/>
        </p:nvGrpSpPr>
        <p:grpSpPr>
          <a:xfrm>
            <a:off x="152400" y="401320"/>
            <a:ext cx="8839200" cy="1618488"/>
            <a:chOff x="152400" y="401320"/>
            <a:chExt cx="8839200" cy="1618488"/>
          </a:xfrm>
        </p:grpSpPr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6"/>
            <p:cNvSpPr>
              <a:spLocks noChangeShapeType="1"/>
            </p:cNvSpPr>
            <p:nvPr/>
          </p:nvSpPr>
          <p:spPr bwMode="auto">
            <a:xfrm>
              <a:off x="30221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7"/>
            <p:cNvSpPr>
              <a:spLocks noChangeShapeType="1"/>
            </p:cNvSpPr>
            <p:nvPr/>
          </p:nvSpPr>
          <p:spPr bwMode="auto">
            <a:xfrm>
              <a:off x="45203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75166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90148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105130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>
              <a:off x="120111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135093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150075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165057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180038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17"/>
            <p:cNvSpPr>
              <a:spLocks noChangeShapeType="1"/>
            </p:cNvSpPr>
            <p:nvPr/>
          </p:nvSpPr>
          <p:spPr bwMode="auto">
            <a:xfrm>
              <a:off x="195020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>
              <a:off x="210002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19"/>
            <p:cNvSpPr>
              <a:spLocks noChangeShapeType="1"/>
            </p:cNvSpPr>
            <p:nvPr/>
          </p:nvSpPr>
          <p:spPr bwMode="auto">
            <a:xfrm>
              <a:off x="224983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20"/>
            <p:cNvSpPr>
              <a:spLocks noChangeShapeType="1"/>
            </p:cNvSpPr>
            <p:nvPr/>
          </p:nvSpPr>
          <p:spPr bwMode="auto">
            <a:xfrm>
              <a:off x="239965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21"/>
            <p:cNvSpPr>
              <a:spLocks noChangeShapeType="1"/>
            </p:cNvSpPr>
            <p:nvPr/>
          </p:nvSpPr>
          <p:spPr bwMode="auto">
            <a:xfrm>
              <a:off x="254947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22"/>
            <p:cNvSpPr>
              <a:spLocks noChangeShapeType="1"/>
            </p:cNvSpPr>
            <p:nvPr/>
          </p:nvSpPr>
          <p:spPr bwMode="auto">
            <a:xfrm>
              <a:off x="269928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23"/>
            <p:cNvSpPr>
              <a:spLocks noChangeShapeType="1"/>
            </p:cNvSpPr>
            <p:nvPr/>
          </p:nvSpPr>
          <p:spPr bwMode="auto">
            <a:xfrm>
              <a:off x="284910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24"/>
            <p:cNvSpPr>
              <a:spLocks noChangeShapeType="1"/>
            </p:cNvSpPr>
            <p:nvPr/>
          </p:nvSpPr>
          <p:spPr bwMode="auto">
            <a:xfrm>
              <a:off x="299892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>
              <a:off x="314874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26"/>
            <p:cNvSpPr>
              <a:spLocks noChangeShapeType="1"/>
            </p:cNvSpPr>
            <p:nvPr/>
          </p:nvSpPr>
          <p:spPr bwMode="auto">
            <a:xfrm>
              <a:off x="329855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27"/>
            <p:cNvSpPr>
              <a:spLocks noChangeShapeType="1"/>
            </p:cNvSpPr>
            <p:nvPr/>
          </p:nvSpPr>
          <p:spPr bwMode="auto">
            <a:xfrm>
              <a:off x="344837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28"/>
            <p:cNvSpPr>
              <a:spLocks noChangeShapeType="1"/>
            </p:cNvSpPr>
            <p:nvPr/>
          </p:nvSpPr>
          <p:spPr bwMode="auto">
            <a:xfrm>
              <a:off x="359819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29"/>
            <p:cNvSpPr>
              <a:spLocks noChangeShapeType="1"/>
            </p:cNvSpPr>
            <p:nvPr/>
          </p:nvSpPr>
          <p:spPr bwMode="auto">
            <a:xfrm>
              <a:off x="374800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30"/>
            <p:cNvSpPr>
              <a:spLocks noChangeShapeType="1"/>
            </p:cNvSpPr>
            <p:nvPr/>
          </p:nvSpPr>
          <p:spPr bwMode="auto">
            <a:xfrm>
              <a:off x="389782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31"/>
            <p:cNvSpPr>
              <a:spLocks noChangeShapeType="1"/>
            </p:cNvSpPr>
            <p:nvPr/>
          </p:nvSpPr>
          <p:spPr bwMode="auto">
            <a:xfrm>
              <a:off x="404764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32"/>
            <p:cNvSpPr>
              <a:spLocks noChangeShapeType="1"/>
            </p:cNvSpPr>
            <p:nvPr/>
          </p:nvSpPr>
          <p:spPr bwMode="auto">
            <a:xfrm>
              <a:off x="419745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33"/>
            <p:cNvSpPr>
              <a:spLocks noChangeShapeType="1"/>
            </p:cNvSpPr>
            <p:nvPr/>
          </p:nvSpPr>
          <p:spPr bwMode="auto">
            <a:xfrm>
              <a:off x="434727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34"/>
            <p:cNvSpPr>
              <a:spLocks noChangeShapeType="1"/>
            </p:cNvSpPr>
            <p:nvPr/>
          </p:nvSpPr>
          <p:spPr bwMode="auto">
            <a:xfrm>
              <a:off x="449709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35"/>
            <p:cNvSpPr>
              <a:spLocks noChangeShapeType="1"/>
            </p:cNvSpPr>
            <p:nvPr/>
          </p:nvSpPr>
          <p:spPr bwMode="auto">
            <a:xfrm>
              <a:off x="464691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36"/>
            <p:cNvSpPr>
              <a:spLocks noChangeShapeType="1"/>
            </p:cNvSpPr>
            <p:nvPr/>
          </p:nvSpPr>
          <p:spPr bwMode="auto">
            <a:xfrm>
              <a:off x="479672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37"/>
            <p:cNvSpPr>
              <a:spLocks noChangeShapeType="1"/>
            </p:cNvSpPr>
            <p:nvPr/>
          </p:nvSpPr>
          <p:spPr bwMode="auto">
            <a:xfrm>
              <a:off x="494654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38"/>
            <p:cNvSpPr>
              <a:spLocks noChangeShapeType="1"/>
            </p:cNvSpPr>
            <p:nvPr/>
          </p:nvSpPr>
          <p:spPr bwMode="auto">
            <a:xfrm>
              <a:off x="509636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>
              <a:off x="524617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40"/>
            <p:cNvSpPr>
              <a:spLocks noChangeShapeType="1"/>
            </p:cNvSpPr>
            <p:nvPr/>
          </p:nvSpPr>
          <p:spPr bwMode="auto">
            <a:xfrm>
              <a:off x="539599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41"/>
            <p:cNvSpPr>
              <a:spLocks noChangeShapeType="1"/>
            </p:cNvSpPr>
            <p:nvPr/>
          </p:nvSpPr>
          <p:spPr bwMode="auto">
            <a:xfrm>
              <a:off x="554581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42"/>
            <p:cNvSpPr>
              <a:spLocks noChangeShapeType="1"/>
            </p:cNvSpPr>
            <p:nvPr/>
          </p:nvSpPr>
          <p:spPr bwMode="auto">
            <a:xfrm>
              <a:off x="569562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3"/>
            <p:cNvSpPr>
              <a:spLocks noChangeShapeType="1"/>
            </p:cNvSpPr>
            <p:nvPr/>
          </p:nvSpPr>
          <p:spPr bwMode="auto">
            <a:xfrm>
              <a:off x="584544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4"/>
            <p:cNvSpPr>
              <a:spLocks noChangeShapeType="1"/>
            </p:cNvSpPr>
            <p:nvPr/>
          </p:nvSpPr>
          <p:spPr bwMode="auto">
            <a:xfrm>
              <a:off x="599526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45"/>
            <p:cNvSpPr>
              <a:spLocks noChangeShapeType="1"/>
            </p:cNvSpPr>
            <p:nvPr/>
          </p:nvSpPr>
          <p:spPr bwMode="auto">
            <a:xfrm>
              <a:off x="614508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46"/>
            <p:cNvSpPr>
              <a:spLocks noChangeShapeType="1"/>
            </p:cNvSpPr>
            <p:nvPr/>
          </p:nvSpPr>
          <p:spPr bwMode="auto">
            <a:xfrm>
              <a:off x="629489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47"/>
            <p:cNvSpPr>
              <a:spLocks noChangeShapeType="1"/>
            </p:cNvSpPr>
            <p:nvPr/>
          </p:nvSpPr>
          <p:spPr bwMode="auto">
            <a:xfrm>
              <a:off x="644471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48"/>
            <p:cNvSpPr>
              <a:spLocks noChangeShapeType="1"/>
            </p:cNvSpPr>
            <p:nvPr/>
          </p:nvSpPr>
          <p:spPr bwMode="auto">
            <a:xfrm>
              <a:off x="659453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50"/>
            <p:cNvSpPr>
              <a:spLocks noChangeShapeType="1"/>
            </p:cNvSpPr>
            <p:nvPr/>
          </p:nvSpPr>
          <p:spPr bwMode="auto">
            <a:xfrm>
              <a:off x="689416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51"/>
            <p:cNvSpPr>
              <a:spLocks noChangeShapeType="1"/>
            </p:cNvSpPr>
            <p:nvPr/>
          </p:nvSpPr>
          <p:spPr bwMode="auto">
            <a:xfrm>
              <a:off x="704398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52"/>
            <p:cNvSpPr>
              <a:spLocks noChangeShapeType="1"/>
            </p:cNvSpPr>
            <p:nvPr/>
          </p:nvSpPr>
          <p:spPr bwMode="auto">
            <a:xfrm>
              <a:off x="719379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53"/>
            <p:cNvSpPr>
              <a:spLocks noChangeShapeType="1"/>
            </p:cNvSpPr>
            <p:nvPr/>
          </p:nvSpPr>
          <p:spPr bwMode="auto">
            <a:xfrm>
              <a:off x="734361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54"/>
            <p:cNvSpPr>
              <a:spLocks noChangeShapeType="1"/>
            </p:cNvSpPr>
            <p:nvPr/>
          </p:nvSpPr>
          <p:spPr bwMode="auto">
            <a:xfrm>
              <a:off x="749343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55"/>
            <p:cNvSpPr>
              <a:spLocks noChangeShapeType="1"/>
            </p:cNvSpPr>
            <p:nvPr/>
          </p:nvSpPr>
          <p:spPr bwMode="auto">
            <a:xfrm>
              <a:off x="764325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56"/>
            <p:cNvSpPr>
              <a:spLocks noChangeShapeType="1"/>
            </p:cNvSpPr>
            <p:nvPr/>
          </p:nvSpPr>
          <p:spPr bwMode="auto">
            <a:xfrm>
              <a:off x="779306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58"/>
            <p:cNvSpPr>
              <a:spLocks noChangeShapeType="1"/>
            </p:cNvSpPr>
            <p:nvPr/>
          </p:nvSpPr>
          <p:spPr bwMode="auto">
            <a:xfrm>
              <a:off x="809270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59"/>
            <p:cNvSpPr>
              <a:spLocks noChangeShapeType="1"/>
            </p:cNvSpPr>
            <p:nvPr/>
          </p:nvSpPr>
          <p:spPr bwMode="auto">
            <a:xfrm>
              <a:off x="824251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60"/>
            <p:cNvSpPr>
              <a:spLocks noChangeShapeType="1"/>
            </p:cNvSpPr>
            <p:nvPr/>
          </p:nvSpPr>
          <p:spPr bwMode="auto">
            <a:xfrm>
              <a:off x="8392335" y="40433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61"/>
            <p:cNvSpPr>
              <a:spLocks noChangeShapeType="1"/>
            </p:cNvSpPr>
            <p:nvPr/>
          </p:nvSpPr>
          <p:spPr bwMode="auto">
            <a:xfrm>
              <a:off x="854215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62"/>
            <p:cNvSpPr>
              <a:spLocks noChangeShapeType="1"/>
            </p:cNvSpPr>
            <p:nvPr/>
          </p:nvSpPr>
          <p:spPr bwMode="auto">
            <a:xfrm>
              <a:off x="869196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3"/>
            <p:cNvSpPr>
              <a:spLocks noChangeShapeType="1"/>
            </p:cNvSpPr>
            <p:nvPr/>
          </p:nvSpPr>
          <p:spPr bwMode="auto">
            <a:xfrm>
              <a:off x="884178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Line 8"/>
            <p:cNvSpPr>
              <a:spLocks noChangeShapeType="1"/>
            </p:cNvSpPr>
            <p:nvPr/>
          </p:nvSpPr>
          <p:spPr bwMode="auto">
            <a:xfrm>
              <a:off x="601851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1840" y="1353820"/>
            <a:ext cx="5709920" cy="737870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Agenda or Section Slide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4" y="2598419"/>
            <a:ext cx="6004375" cy="3041729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5" name="Picture 13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650"/>
            <a:ext cx="1497330" cy="346050"/>
          </a:xfrm>
          <a:prstGeom prst="rect">
            <a:avLst/>
          </a:prstGeom>
        </p:spPr>
      </p:pic>
      <p:sp>
        <p:nvSpPr>
          <p:cNvPr id="136" name="TextBox 135"/>
          <p:cNvSpPr txBox="1"/>
          <p:nvPr userDrawn="1"/>
        </p:nvSpPr>
        <p:spPr>
          <a:xfrm>
            <a:off x="8058150" y="6548400"/>
            <a:ext cx="307515" cy="15234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7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33725" y="6171171"/>
            <a:ext cx="2828925" cy="464185"/>
          </a:xfrm>
        </p:spPr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3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83589FC2-46B6-4F76-BBEA-86CAF6220026}" type="datetime1">
              <a:rPr lang="en-US" smtClean="0"/>
              <a:t>4/13/2016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98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D7E3863C-F2BD-4515-80D4-3FE3D388F4C4}" type="datetime1">
              <a:rPr lang="en-US" smtClean="0"/>
              <a:t>4/13/2016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831215"/>
            <a:ext cx="5575174" cy="1470025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2647" y="5029200"/>
            <a:ext cx="1948915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2337181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Date Here Move Up as Needed</a:t>
            </a:r>
            <a:endParaRPr lang="en-US" dirty="0"/>
          </a:p>
        </p:txBody>
      </p:sp>
      <p:grpSp>
        <p:nvGrpSpPr>
          <p:cNvPr id="71" name="Group 70"/>
          <p:cNvGrpSpPr/>
          <p:nvPr userDrawn="1"/>
        </p:nvGrpSpPr>
        <p:grpSpPr>
          <a:xfrm flipV="1">
            <a:off x="152400" y="903989"/>
            <a:ext cx="8839200" cy="5137033"/>
            <a:chOff x="152400" y="-1606182"/>
            <a:chExt cx="8839200" cy="5137033"/>
          </a:xfrm>
        </p:grpSpPr>
        <p:sp>
          <p:nvSpPr>
            <p:cNvPr id="72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530851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48"/>
            <p:cNvSpPr>
              <a:spLocks noChangeShapeType="1"/>
            </p:cNvSpPr>
            <p:nvPr/>
          </p:nvSpPr>
          <p:spPr bwMode="auto">
            <a:xfrm>
              <a:off x="6594531" y="-1606182"/>
              <a:ext cx="0" cy="2816352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3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4090" y="6171171"/>
            <a:ext cx="2067560" cy="464185"/>
          </a:xfrm>
        </p:spPr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B04B68C-F2CD-470A-BD82-0E0D27AAA39E}" type="datetime1">
              <a:rPr lang="en-US" smtClean="0"/>
              <a:t>4/13/2016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7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623061"/>
            <a:ext cx="5291709" cy="434340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Divider Slide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7525" y="2439782"/>
            <a:ext cx="5292276" cy="2818017"/>
          </a:xfrm>
        </p:spPr>
        <p:txBody>
          <a:bodyPr anchor="t"/>
          <a:lstStyle>
            <a:lvl1pPr marL="0" indent="0" algn="l">
              <a:lnSpc>
                <a:spcPct val="94000"/>
              </a:lnSpc>
              <a:spcBef>
                <a:spcPts val="0"/>
              </a:spcBef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Additional copy or delete placeholder if not needed.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400" y="0"/>
            <a:ext cx="8839200" cy="2021022"/>
            <a:chOff x="152400" y="0"/>
            <a:chExt cx="8839200" cy="2021022"/>
          </a:xfrm>
        </p:grpSpPr>
        <p:sp>
          <p:nvSpPr>
            <p:cNvPr id="70" name="Line 8"/>
            <p:cNvSpPr>
              <a:spLocks noChangeShapeType="1"/>
            </p:cNvSpPr>
            <p:nvPr/>
          </p:nvSpPr>
          <p:spPr bwMode="auto">
            <a:xfrm>
              <a:off x="601851" y="0"/>
              <a:ext cx="0" cy="2021022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1920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6" name="Picture 6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9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3" y="1371599"/>
            <a:ext cx="7791451" cy="4727448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63C007E-8C63-4905-B3F2-18FF8D3FFA5B}" type="datetime1">
              <a:rPr lang="en-US" smtClean="0"/>
              <a:t>4/13/2016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0FFAC48-4855-4BE6-A0EE-8D10C2FFED58}" type="datetime1">
              <a:rPr lang="en-US" smtClean="0"/>
              <a:t>4/13/2016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562101"/>
            <a:ext cx="3819525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62101"/>
            <a:ext cx="3822192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4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636F8FC2-EEAC-4E60-8735-E2E507E74825}" type="datetime1">
              <a:rPr lang="en-US" smtClean="0"/>
              <a:t>4/13/2016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6800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9D97F2-CAE5-4F90-8996-5518B2FA5D0E}" type="datetime1">
              <a:rPr lang="en-US" smtClean="0"/>
              <a:t>4/13/2016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4947286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4947286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9969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6940" y="1912300"/>
            <a:ext cx="2689860" cy="4206240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42DA7C-43AD-4CCD-B076-1BD838EC6D10}" type="datetime1">
              <a:rPr lang="en-US" smtClean="0"/>
              <a:t>4/13/2016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1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1840" y="228600"/>
            <a:ext cx="7192010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73" y="1371600"/>
            <a:ext cx="7791451" cy="4727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3725" y="6171171"/>
            <a:ext cx="2828925" cy="46418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6742655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7941580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8053449" y="6565112"/>
            <a:ext cx="269304" cy="1404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6CF42C-4D0C-4AC8-A420-0FBA5FDA79AE}" type="datetime1">
              <a:rPr lang="en-US" smtClean="0"/>
              <a:t>4/13/2016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59" r:id="rId3"/>
    <p:sldLayoutId id="2147483662" r:id="rId4"/>
    <p:sldLayoutId id="2147483650" r:id="rId5"/>
    <p:sldLayoutId id="2147483654" r:id="rId6"/>
    <p:sldLayoutId id="2147483652" r:id="rId7"/>
    <p:sldLayoutId id="2147483653" r:id="rId8"/>
    <p:sldLayoutId id="2147483663" r:id="rId9"/>
    <p:sldLayoutId id="2147483671" r:id="rId10"/>
    <p:sldLayoutId id="2147483665" r:id="rId11"/>
    <p:sldLayoutId id="2147483672" r:id="rId12"/>
    <p:sldLayoutId id="2147483656" r:id="rId13"/>
    <p:sldLayoutId id="2147483655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rgbClr val="E90029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87375" indent="-169863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155575" algn="l" defTabSz="893763" rtl="0" eaLnBrk="1" latinLnBrk="0" hangingPunct="1">
        <a:spcBef>
          <a:spcPts val="600"/>
        </a:spcBef>
        <a:buClr>
          <a:srgbClr val="9C9C9C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177925" indent="-161925" algn="l" defTabSz="914400" rtl="0" eaLnBrk="1" latinLnBrk="0" hangingPunct="1">
        <a:spcBef>
          <a:spcPts val="4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85750" algn="l" defTabSz="914400" rtl="0" eaLnBrk="1" latinLnBrk="0" hangingPunct="1">
        <a:spcBef>
          <a:spcPts val="300"/>
        </a:spcBef>
        <a:buFont typeface="Arial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2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0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2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16136" y="1897392"/>
            <a:ext cx="6538308" cy="514350"/>
          </a:xfrm>
        </p:spPr>
        <p:txBody>
          <a:bodyPr/>
          <a:lstStyle/>
          <a:p>
            <a:r>
              <a:rPr lang="en-US" sz="4400" dirty="0" smtClean="0"/>
              <a:t>AMI Simulation Flow Round 3</a:t>
            </a:r>
            <a:endParaRPr lang="en-US" sz="4400" dirty="0"/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3645352" y="3083491"/>
            <a:ext cx="2191776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E9002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Fangyi</a:t>
            </a:r>
            <a:r>
              <a:rPr lang="en-US" dirty="0" smtClean="0"/>
              <a:t> Rao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6" y="228004"/>
            <a:ext cx="7192010" cy="514350"/>
          </a:xfrm>
        </p:spPr>
        <p:txBody>
          <a:bodyPr/>
          <a:lstStyle/>
          <a:p>
            <a:r>
              <a:rPr lang="en-US" dirty="0" smtClean="0"/>
              <a:t>Redriver Statistical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16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850938" y="1556046"/>
            <a:ext cx="1814422" cy="577553"/>
            <a:chOff x="1140344" y="2457121"/>
            <a:chExt cx="1814422" cy="577553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7" y="261447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57939" y="261447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140344" y="2457121"/>
              <a:ext cx="1299637" cy="57755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3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51612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67258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675552" y="757359"/>
                <a:ext cx="2145908" cy="809068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  <a:p>
                <a:r>
                  <a:rPr lang="en-US" sz="1600" dirty="0">
                    <a:sym typeface="Symbol" panose="05050102010706020507" pitchFamily="18" charset="2"/>
                  </a:rPr>
                  <a:t>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  <m:r>
                      <a:rPr lang="en-US" sz="1600" b="1" i="0" dirty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∗</m:t>
                    </m:r>
                    <m:sSub>
                      <m:sSubPr>
                        <m:ctrlP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</m:t>
                        </m:r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𝑵𝒐𝒏𝑫𝑭𝑬</m:t>
                        </m:r>
                      </m:sub>
                    </m:sSub>
                  </m:oMath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552" y="757359"/>
                <a:ext cx="2145908" cy="809068"/>
              </a:xfrm>
              <a:prstGeom prst="rect">
                <a:avLst/>
              </a:prstGeom>
              <a:blipFill rotWithShape="0">
                <a:blip r:embed="rId4"/>
                <a:stretch>
                  <a:fillRect l="-5682" b="-2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206933" y="2981365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933" y="2981365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266329" y="1555638"/>
            <a:ext cx="2606269" cy="1211531"/>
            <a:chOff x="5337581" y="2457121"/>
            <a:chExt cx="2606269" cy="1211531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14883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337581" y="2457121"/>
              <a:ext cx="2606269" cy="58380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974905" y="2312671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4905" y="2312671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5426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76863" y="4953008"/>
                <a:ext cx="8307146" cy="41126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Statistical uses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for victim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for aggressors received by Rx1</a:t>
                </a:r>
                <a:endParaRPr lang="en-US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63" y="4953008"/>
                <a:ext cx="8307146" cy="411266"/>
              </a:xfrm>
              <a:prstGeom prst="rect">
                <a:avLst/>
              </a:prstGeom>
              <a:blipFill rotWithShape="0">
                <a:blip r:embed="rId7"/>
                <a:stretch>
                  <a:fillRect l="-1541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7888" y="261674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68932" y="261674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6528" y="2614781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845" y="261478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70411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04" y="1113112"/>
            <a:ext cx="2542715" cy="3563111"/>
            <a:chOff x="2996976" y="944495"/>
            <a:chExt cx="2542715" cy="3563111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  <a:endParaRPr lang="en-US" sz="1400" dirty="0" smtClean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out</a:t>
              </a:r>
              <a:r>
                <a:rPr lang="en-US" sz="1400" dirty="0" smtClean="0"/>
                <a:t>put</a:t>
              </a:r>
            </a:p>
            <a:p>
              <a:pPr algn="ctr"/>
              <a:r>
                <a:rPr lang="en-US" sz="1400" dirty="0" smtClean="0"/>
                <a:t>impulse</a:t>
              </a:r>
              <a:r>
                <a:rPr lang="en-US" sz="1400" dirty="0" smtClean="0"/>
                <a:t> </a:t>
              </a:r>
              <a:endParaRPr lang="en-US" sz="1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5159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0084" y="1675532"/>
              <a:ext cx="7979080" cy="4439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𝑅𝑥𝑁𝑜𝑛𝐷𝐹𝐸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𝑅𝑥𝐴𝑙𝑙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𝑡𝑜𝑡𝑎𝑙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</a:t>
                          </a:r>
                          <a:r>
                            <a:rPr lang="en-US" sz="1400" dirty="0" smtClean="0"/>
                            <a:t>the entire Rx (including gain ,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linear EQ</a:t>
                          </a:r>
                          <a:r>
                            <a:rPr lang="en-US" sz="1400" baseline="0" dirty="0" smtClean="0"/>
                            <a:t> and DFE)</a:t>
                          </a:r>
                          <a:endParaRPr lang="en-US" sz="1400" dirty="0" smtClean="0"/>
                        </a:p>
                        <a:p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/>
                            <a:t>Rx DFE. Aligned cursors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to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𝑅𝑥𝑁𝑜𝑛𝐷𝐹𝐸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p>
                              </m:sSubSup>
                            </m:oMath>
                          </a14:m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𝑥𝑡𝑙𝑘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4496428"/>
                  </p:ext>
                </p:extLst>
              </p:nvPr>
            </p:nvGraphicFramePr>
            <p:xfrm>
              <a:off x="570084" y="1675532"/>
              <a:ext cx="7979080" cy="4439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1371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425" r="-741026" b="-173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</a:t>
                          </a:r>
                          <a:r>
                            <a:rPr lang="en-US" sz="1400" dirty="0" smtClean="0"/>
                            <a:t>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425" r="-153103" b="-173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4425" r="-452" b="-173451"/>
                          </a:stretch>
                        </a:blipFill>
                      </a:tcPr>
                    </a:tc>
                  </a:tr>
                  <a:tr h="9827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216770" r="-741026" b="-143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216770" r="-153103" b="-143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216770" r="-452" b="-143478"/>
                          </a:stretch>
                        </a:blipFill>
                      </a:tcPr>
                    </a:tc>
                  </a:tr>
                  <a:tr h="5735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2553" r="-741026" b="-1457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2553" r="-153103" b="-1457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42553" r="-452" b="-145745"/>
                          </a:stretch>
                        </a:blipFill>
                      </a:tcPr>
                    </a:tc>
                  </a:tr>
                  <a:tr h="7694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475591" r="-741026" b="-78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475591" r="-153103" b="-78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475591" r="-452" b="-787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570084" y="809503"/>
            <a:ext cx="8242000" cy="72327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No change to Tx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Augment Rx </a:t>
            </a:r>
            <a:r>
              <a:rPr lang="en-US" dirty="0" err="1" smtClean="0"/>
              <a:t>Init</a:t>
            </a:r>
            <a:r>
              <a:rPr lang="en-US" dirty="0" smtClean="0"/>
              <a:t> impulse matrix by two columns for total impulse and Rx DFE</a:t>
            </a:r>
          </a:p>
        </p:txBody>
      </p:sp>
    </p:spTree>
    <p:extLst>
      <p:ext uri="{BB962C8B-B14F-4D97-AF65-F5344CB8AC3E}">
        <p14:creationId xmlns:p14="http://schemas.microsoft.com/office/powerpoint/2010/main" val="179497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Reserved Parameters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2610" y="1008634"/>
            <a:ext cx="8310869" cy="34009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err="1" smtClean="0"/>
              <a:t>Simulator_Supports_Augmented_Rx_Init_Impulse_Matrix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Boolean, In, Optional, Default=False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Set by simulator in the </a:t>
            </a:r>
            <a:r>
              <a:rPr lang="en-US" i="1" dirty="0" err="1" smtClean="0"/>
              <a:t>AMI_parameters_in</a:t>
            </a:r>
            <a:r>
              <a:rPr lang="en-US" dirty="0" smtClean="0"/>
              <a:t> input string of Rx </a:t>
            </a:r>
            <a:r>
              <a:rPr lang="en-US" dirty="0" err="1" smtClean="0"/>
              <a:t>AMI_Init</a:t>
            </a:r>
            <a:r>
              <a:rPr lang="en-US" dirty="0" smtClean="0"/>
              <a:t> to inform Rx model whether simulator supports the augmented impulse matrix</a:t>
            </a:r>
          </a:p>
          <a:p>
            <a:pPr>
              <a:spcBef>
                <a:spcPts val="600"/>
              </a:spcBef>
            </a:pP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b="1" dirty="0" err="1" smtClean="0"/>
              <a:t>Rx_Init_Supports_Augmented_Impulse_Matrix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Boolean, Info, Optional, Default=False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Rx parameter that informs simulator whether Rx </a:t>
            </a:r>
            <a:r>
              <a:rPr lang="en-US" dirty="0" err="1" smtClean="0"/>
              <a:t>AMI_Init</a:t>
            </a:r>
            <a:r>
              <a:rPr lang="en-US" dirty="0" smtClean="0"/>
              <a:t> </a:t>
            </a:r>
            <a:r>
              <a:rPr lang="en-US" dirty="0"/>
              <a:t>supports the augmented impulse matrix</a:t>
            </a:r>
            <a:endParaRPr lang="en-US" dirty="0" smtClean="0"/>
          </a:p>
          <a:p>
            <a:pPr>
              <a:spcBef>
                <a:spcPts val="6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89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Reserved Parameters (cont’d)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7037" y="1008634"/>
            <a:ext cx="8836963" cy="4816703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err="1" smtClean="0"/>
              <a:t>Rx_Init_Supports_Augmented_Impulse_Matrix</a:t>
            </a:r>
            <a:r>
              <a:rPr lang="en-US" b="1" dirty="0" smtClean="0"/>
              <a:t> = False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Simulator doesn’t include </a:t>
            </a:r>
            <a:r>
              <a:rPr lang="en-US" i="1" dirty="0" err="1" smtClean="0"/>
              <a:t>Simulator_Supports_Augmented_Rx_Init_Impulse_Matrix</a:t>
            </a:r>
            <a:r>
              <a:rPr lang="en-US" dirty="0" smtClean="0"/>
              <a:t> in the </a:t>
            </a:r>
            <a:r>
              <a:rPr lang="en-US" i="1" dirty="0" err="1" smtClean="0"/>
              <a:t>AMI_parameters_in</a:t>
            </a:r>
            <a:r>
              <a:rPr lang="en-US" dirty="0" smtClean="0"/>
              <a:t> </a:t>
            </a:r>
            <a:r>
              <a:rPr lang="en-US" dirty="0"/>
              <a:t>input </a:t>
            </a:r>
            <a:r>
              <a:rPr lang="en-US" dirty="0" smtClean="0"/>
              <a:t>string of Rx </a:t>
            </a:r>
            <a:r>
              <a:rPr lang="en-US" dirty="0" err="1" smtClean="0"/>
              <a:t>AMI_Init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Simulator sends </a:t>
            </a:r>
            <a:r>
              <a:rPr lang="en-US" dirty="0" err="1" smtClean="0"/>
              <a:t>unaugmented</a:t>
            </a:r>
            <a:r>
              <a:rPr lang="en-US" dirty="0" smtClean="0"/>
              <a:t> impulse matrix to Rx </a:t>
            </a:r>
            <a:r>
              <a:rPr lang="en-US" dirty="0" err="1" smtClean="0"/>
              <a:t>AMI_Init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Rx </a:t>
            </a:r>
            <a:r>
              <a:rPr lang="en-US" dirty="0" err="1" smtClean="0"/>
              <a:t>AMI_Init</a:t>
            </a:r>
            <a:r>
              <a:rPr lang="en-US" dirty="0" smtClean="0"/>
              <a:t> modifies the </a:t>
            </a:r>
            <a:r>
              <a:rPr lang="en-US" dirty="0" err="1"/>
              <a:t>unaugmented</a:t>
            </a:r>
            <a:r>
              <a:rPr lang="en-US" dirty="0"/>
              <a:t> impulse matrix 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Simulator proceeds according to the existing flow</a:t>
            </a:r>
          </a:p>
          <a:p>
            <a:pPr>
              <a:spcBef>
                <a:spcPts val="600"/>
              </a:spcBef>
            </a:pP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b="1" dirty="0" err="1" smtClean="0"/>
              <a:t>Rx_Init_Supports_Augmented_Impulse_Matrix</a:t>
            </a:r>
            <a:r>
              <a:rPr lang="en-US" b="1" dirty="0" smtClean="0"/>
              <a:t> = True &amp;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Simulator supports the new flow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Simulator sets </a:t>
            </a:r>
            <a:r>
              <a:rPr lang="en-US" i="1" dirty="0" err="1" smtClean="0"/>
              <a:t>Simulator_Supports_Augmented_Rx_Init_Impule_Matrix</a:t>
            </a:r>
            <a:r>
              <a:rPr lang="en-US" dirty="0" smtClean="0"/>
              <a:t> to </a:t>
            </a:r>
            <a:r>
              <a:rPr lang="en-US" i="1" dirty="0" smtClean="0"/>
              <a:t>True</a:t>
            </a:r>
            <a:r>
              <a:rPr lang="en-US" dirty="0" smtClean="0"/>
              <a:t> in </a:t>
            </a:r>
            <a:r>
              <a:rPr lang="en-US" dirty="0"/>
              <a:t>the </a:t>
            </a:r>
            <a:r>
              <a:rPr lang="en-US" i="1" dirty="0" err="1"/>
              <a:t>AMI_parameters_in</a:t>
            </a:r>
            <a:r>
              <a:rPr lang="en-US" dirty="0"/>
              <a:t> input string of Rx </a:t>
            </a:r>
            <a:r>
              <a:rPr lang="en-US" dirty="0" err="1"/>
              <a:t>AMI_Init</a:t>
            </a:r>
            <a:endParaRPr lang="en-US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Simulator sends </a:t>
            </a:r>
            <a:r>
              <a:rPr lang="en-US" dirty="0" smtClean="0"/>
              <a:t>augmented </a:t>
            </a:r>
            <a:r>
              <a:rPr lang="en-US" dirty="0"/>
              <a:t>impulse matrix to Rx </a:t>
            </a:r>
            <a:r>
              <a:rPr lang="en-US" dirty="0" err="1" smtClean="0"/>
              <a:t>AMI_Init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Rx </a:t>
            </a:r>
            <a:r>
              <a:rPr lang="en-US" dirty="0" err="1"/>
              <a:t>AMI_Init</a:t>
            </a:r>
            <a:r>
              <a:rPr lang="en-US" dirty="0"/>
              <a:t> modifies the </a:t>
            </a:r>
            <a:r>
              <a:rPr lang="en-US" dirty="0" smtClean="0"/>
              <a:t>augmented </a:t>
            </a:r>
            <a:r>
              <a:rPr lang="en-US" dirty="0"/>
              <a:t>impulse matrix 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Simulator </a:t>
            </a:r>
            <a:r>
              <a:rPr lang="en-US" dirty="0" smtClean="0"/>
              <a:t>proceeds according to the new flow</a:t>
            </a:r>
          </a:p>
        </p:txBody>
      </p:sp>
    </p:spTree>
    <p:extLst>
      <p:ext uri="{BB962C8B-B14F-4D97-AF65-F5344CB8AC3E}">
        <p14:creationId xmlns:p14="http://schemas.microsoft.com/office/powerpoint/2010/main" val="97300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Reserved Parameters (cont’d)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7037" y="1008634"/>
            <a:ext cx="8836963" cy="269304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err="1" smtClean="0"/>
              <a:t>Rx_Init_Supports_Augmented_Impulse_Matrix</a:t>
            </a:r>
            <a:r>
              <a:rPr lang="en-US" b="1" dirty="0" smtClean="0"/>
              <a:t> = True &amp;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Simulator doesn’t support the new flow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Simulator doesn’t include </a:t>
            </a:r>
            <a:r>
              <a:rPr lang="en-US" i="1" dirty="0" err="1" smtClean="0"/>
              <a:t>Simulator_Supports_Augmented_Rx_Init_Impule_Matrix</a:t>
            </a:r>
            <a:r>
              <a:rPr lang="en-US" dirty="0" smtClean="0"/>
              <a:t> in </a:t>
            </a:r>
            <a:r>
              <a:rPr lang="en-US" dirty="0"/>
              <a:t>the </a:t>
            </a:r>
            <a:r>
              <a:rPr lang="en-US" i="1" dirty="0" err="1"/>
              <a:t>AMI_parameters_in</a:t>
            </a:r>
            <a:r>
              <a:rPr lang="en-US" dirty="0"/>
              <a:t> input string of Rx </a:t>
            </a:r>
            <a:r>
              <a:rPr lang="en-US" dirty="0" err="1"/>
              <a:t>AMI_Init</a:t>
            </a:r>
            <a:endParaRPr lang="en-US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Simulator sends </a:t>
            </a:r>
            <a:r>
              <a:rPr lang="en-US" dirty="0" err="1" smtClean="0"/>
              <a:t>unaugmented</a:t>
            </a:r>
            <a:r>
              <a:rPr lang="en-US" dirty="0" smtClean="0"/>
              <a:t> </a:t>
            </a:r>
            <a:r>
              <a:rPr lang="en-US" dirty="0"/>
              <a:t>impulse matrix to Rx </a:t>
            </a:r>
            <a:r>
              <a:rPr lang="en-US" dirty="0" err="1" smtClean="0"/>
              <a:t>AMI_Init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If Rx supports the existing flow, its </a:t>
            </a:r>
            <a:r>
              <a:rPr lang="en-US" dirty="0" err="1" smtClean="0"/>
              <a:t>AMI_Init</a:t>
            </a:r>
            <a:r>
              <a:rPr lang="en-US" dirty="0" smtClean="0"/>
              <a:t> modifies </a:t>
            </a:r>
            <a:r>
              <a:rPr lang="en-US" dirty="0"/>
              <a:t>the </a:t>
            </a:r>
            <a:r>
              <a:rPr lang="en-US" dirty="0" err="1" smtClean="0"/>
              <a:t>unaugmented</a:t>
            </a:r>
            <a:r>
              <a:rPr lang="en-US" dirty="0" smtClean="0"/>
              <a:t> </a:t>
            </a:r>
            <a:r>
              <a:rPr lang="en-US" dirty="0"/>
              <a:t>impulse </a:t>
            </a:r>
            <a:r>
              <a:rPr lang="en-US" dirty="0" smtClean="0"/>
              <a:t>matrix. Simulator proceeds according to the existing flow.</a:t>
            </a:r>
            <a:endParaRPr lang="en-US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If Rx doesn’t support the existing flow, its </a:t>
            </a:r>
            <a:r>
              <a:rPr lang="en-US" dirty="0" err="1" smtClean="0"/>
              <a:t>AMI_Init</a:t>
            </a:r>
            <a:r>
              <a:rPr lang="en-US" dirty="0" smtClean="0"/>
              <a:t> errors out</a:t>
            </a:r>
          </a:p>
        </p:txBody>
      </p:sp>
    </p:spTree>
    <p:extLst>
      <p:ext uri="{BB962C8B-B14F-4D97-AF65-F5344CB8AC3E}">
        <p14:creationId xmlns:p14="http://schemas.microsoft.com/office/powerpoint/2010/main" val="13817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01520" y="1051316"/>
            <a:ext cx="8054590" cy="181588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Handle </a:t>
            </a:r>
            <a:r>
              <a:rPr lang="en-US" dirty="0" err="1" smtClean="0"/>
              <a:t>Init</a:t>
            </a:r>
            <a:r>
              <a:rPr lang="en-US" dirty="0" smtClean="0"/>
              <a:t>-only Rx properly in both time domain and statistical flows for normal and redriver channels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Provide full </a:t>
            </a:r>
            <a:r>
              <a:rPr lang="en-US" dirty="0" err="1" smtClean="0"/>
              <a:t>redriver</a:t>
            </a:r>
            <a:r>
              <a:rPr lang="en-US" dirty="0" smtClean="0"/>
              <a:t> channel impulse to Rx </a:t>
            </a:r>
            <a:r>
              <a:rPr lang="en-US" dirty="0" err="1" smtClean="0"/>
              <a:t>Init</a:t>
            </a:r>
            <a:r>
              <a:rPr lang="en-US" dirty="0" smtClean="0"/>
              <a:t> for optimization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Eliminate the need for deconvolution</a:t>
            </a:r>
          </a:p>
        </p:txBody>
      </p:sp>
    </p:spTree>
    <p:extLst>
      <p:ext uri="{BB962C8B-B14F-4D97-AF65-F5344CB8AC3E}">
        <p14:creationId xmlns:p14="http://schemas.microsoft.com/office/powerpoint/2010/main" val="38405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4496428"/>
                  </p:ext>
                </p:extLst>
              </p:nvPr>
            </p:nvGraphicFramePr>
            <p:xfrm>
              <a:off x="570084" y="1675532"/>
              <a:ext cx="7979080" cy="4439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𝑅𝑥𝑁𝑜𝑛𝐷𝐹𝐸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𝑅𝑥𝐴𝑙𝑙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𝑡𝑜𝑡𝑎𝑙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</a:t>
                          </a:r>
                          <a:r>
                            <a:rPr lang="en-US" sz="1400" dirty="0" smtClean="0"/>
                            <a:t>the entire Rx (including gain ,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linear EQ</a:t>
                          </a:r>
                          <a:r>
                            <a:rPr lang="en-US" sz="1400" baseline="0" dirty="0" smtClean="0"/>
                            <a:t> and DFE)</a:t>
                          </a:r>
                          <a:endParaRPr lang="en-US" sz="1400" dirty="0" smtClean="0"/>
                        </a:p>
                        <a:p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/>
                            <a:t>Rx DFE. Aligned cursors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to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𝑅𝑥𝑁𝑜𝑛𝐷𝐹𝐸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p>
                              </m:sSubSup>
                            </m:oMath>
                          </a14:m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𝑥𝑡𝑙𝑘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4496428"/>
                  </p:ext>
                </p:extLst>
              </p:nvPr>
            </p:nvGraphicFramePr>
            <p:xfrm>
              <a:off x="570084" y="1675532"/>
              <a:ext cx="7979080" cy="44390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1371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425" r="-741026" b="-173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</a:t>
                          </a:r>
                          <a:r>
                            <a:rPr lang="en-US" sz="1400" dirty="0" smtClean="0"/>
                            <a:t>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425" r="-153103" b="-173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4425" r="-452" b="-173451"/>
                          </a:stretch>
                        </a:blipFill>
                      </a:tcPr>
                    </a:tc>
                  </a:tr>
                  <a:tr h="9827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216770" r="-741026" b="-143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216770" r="-153103" b="-143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216770" r="-452" b="-143478"/>
                          </a:stretch>
                        </a:blipFill>
                      </a:tcPr>
                    </a:tc>
                  </a:tr>
                  <a:tr h="5735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2553" r="-741026" b="-1457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2553" r="-153103" b="-1457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42553" r="-452" b="-145745"/>
                          </a:stretch>
                        </a:blipFill>
                      </a:tcPr>
                    </a:tc>
                  </a:tr>
                  <a:tr h="7694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475591" r="-741026" b="-78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475591" r="-153103" b="-78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475591" r="-452" b="-787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570084" y="809503"/>
            <a:ext cx="8242000" cy="72327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No change to Tx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Augment Rx </a:t>
            </a:r>
            <a:r>
              <a:rPr lang="en-US" dirty="0" err="1" smtClean="0"/>
              <a:t>Init</a:t>
            </a:r>
            <a:r>
              <a:rPr lang="en-US" dirty="0" smtClean="0"/>
              <a:t> impulse matrix by two columns for total impulse and Rx DFE</a:t>
            </a:r>
          </a:p>
        </p:txBody>
      </p:sp>
    </p:spTree>
    <p:extLst>
      <p:ext uri="{BB962C8B-B14F-4D97-AF65-F5344CB8AC3E}">
        <p14:creationId xmlns:p14="http://schemas.microsoft.com/office/powerpoint/2010/main" val="396452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49484" y="961903"/>
            <a:ext cx="4542269" cy="87716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Normal flow: channel doesn’t have repeater</a:t>
            </a:r>
          </a:p>
          <a:p>
            <a:pPr>
              <a:spcBef>
                <a:spcPts val="1800"/>
              </a:spcBef>
            </a:pPr>
            <a:r>
              <a:rPr lang="en-US" dirty="0" err="1" smtClean="0"/>
              <a:t>Redriver</a:t>
            </a:r>
            <a:r>
              <a:rPr lang="en-US" dirty="0" smtClean="0"/>
              <a:t> flow: </a:t>
            </a:r>
            <a:r>
              <a:rPr lang="en-US" dirty="0"/>
              <a:t>channel has </a:t>
            </a:r>
            <a:r>
              <a:rPr lang="en-US" dirty="0" err="1" smtClean="0"/>
              <a:t>redrivers</a:t>
            </a:r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925157" y="2267700"/>
            <a:ext cx="718516" cy="54938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814684" y="2360233"/>
            <a:ext cx="720710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left</a:t>
            </a:r>
            <a:endParaRPr 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925157" y="5586268"/>
            <a:ext cx="2990562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input total impulse to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943932" y="2883977"/>
            <a:ext cx="3182923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input partial impulse to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18" name="Rounded Rectangle 17"/>
          <p:cNvSpPr/>
          <p:nvPr/>
        </p:nvSpPr>
        <p:spPr>
          <a:xfrm>
            <a:off x="5303389" y="2267700"/>
            <a:ext cx="718516" cy="54938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192916" y="2360233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  <a:endParaRPr lang="en-US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5303389" y="2883977"/>
            <a:ext cx="3323987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</a:t>
            </a:r>
            <a:r>
              <a:rPr lang="en-US" dirty="0" smtClean="0"/>
              <a:t>put partial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192916" y="3685577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5288084" y="4209321"/>
            <a:ext cx="3503523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</a:t>
            </a:r>
            <a:r>
              <a:rPr lang="en-US" dirty="0" smtClean="0"/>
              <a:t>put Rx DFE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24" name="Rounded Rectangle 23"/>
          <p:cNvSpPr/>
          <p:nvPr/>
        </p:nvSpPr>
        <p:spPr>
          <a:xfrm>
            <a:off x="5303389" y="3593558"/>
            <a:ext cx="718516" cy="553369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925157" y="4944349"/>
            <a:ext cx="718516" cy="547535"/>
          </a:xfrm>
          <a:prstGeom prst="round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795909" y="5033450"/>
            <a:ext cx="720710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left</a:t>
            </a:r>
            <a:endParaRPr lang="en-US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5288084" y="5586268"/>
            <a:ext cx="3131627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</a:t>
            </a:r>
            <a:r>
              <a:rPr lang="en-US" dirty="0" smtClean="0"/>
              <a:t>put total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28" name="Rounded Rectangle 27"/>
          <p:cNvSpPr/>
          <p:nvPr/>
        </p:nvSpPr>
        <p:spPr>
          <a:xfrm>
            <a:off x="5288084" y="4944349"/>
            <a:ext cx="718516" cy="547535"/>
          </a:xfrm>
          <a:prstGeom prst="round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6158836" y="5033450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874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0"/>
          <p:cNvSpPr txBox="1"/>
          <p:nvPr/>
        </p:nvSpPr>
        <p:spPr>
          <a:xfrm>
            <a:off x="2352268" y="3396397"/>
            <a:ext cx="1617861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  <a:endParaRPr lang="en-US" sz="10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7586087" y="3109887"/>
            <a:ext cx="1535597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  <a:endParaRPr lang="en-US" sz="1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7750515" cy="514350"/>
          </a:xfrm>
        </p:spPr>
        <p:txBody>
          <a:bodyPr/>
          <a:lstStyle/>
          <a:p>
            <a:r>
              <a:rPr lang="en-US" dirty="0" smtClean="0"/>
              <a:t>Normal Time Domain Flow: </a:t>
            </a:r>
            <a:r>
              <a:rPr lang="en-US" dirty="0" smtClean="0"/>
              <a:t>if </a:t>
            </a:r>
            <a:r>
              <a:rPr lang="en-US" dirty="0" err="1" smtClean="0"/>
              <a:t>Tx</a:t>
            </a:r>
            <a:r>
              <a:rPr lang="en-US" dirty="0" smtClean="0"/>
              <a:t> has </a:t>
            </a:r>
            <a:r>
              <a:rPr lang="en-US" dirty="0" err="1"/>
              <a:t>GetWave</a:t>
            </a:r>
            <a:r>
              <a:rPr lang="en-US" dirty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19135" y="936265"/>
                <a:ext cx="1422441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9135" y="936265"/>
                <a:ext cx="1422441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2564" b="-5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1180032" y="1531626"/>
            <a:ext cx="1744145" cy="549380"/>
            <a:chOff x="1180032" y="1531626"/>
            <a:chExt cx="1744145" cy="5493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54980" y="1614849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783717" y="1650356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473240" y="1614849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3172" y="1689291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64637" y="1689291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0000" y="1689291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05917" y="1827790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20492" y="1827790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690876" y="1531626"/>
              <a:ext cx="718516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41272" y="3031556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272" y="3031556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61611" y="3648142"/>
            <a:ext cx="1862566" cy="580983"/>
            <a:chOff x="1092200" y="4332235"/>
            <a:chExt cx="1862566" cy="580983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80983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5479988" y="944495"/>
                <a:ext cx="360996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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dirty="0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dirty="0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dirty="0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dirty="0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  <m:sSub>
                      <m:sSubPr>
                        <m:ctrlP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∗</m:t>
                        </m:r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𝑹𝒙𝑵𝒐𝒏𝑫𝑭𝑬</m:t>
                        </m:r>
                      </m:sub>
                    </m:sSub>
                  </m:oMath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988" y="944495"/>
                <a:ext cx="3609963" cy="413190"/>
              </a:xfrm>
              <a:prstGeom prst="rect">
                <a:avLst/>
              </a:prstGeom>
              <a:blipFill rotWithShape="0">
                <a:blip r:embed="rId4"/>
                <a:stretch>
                  <a:fillRect l="-2196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239629" y="2941969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9629" y="2941969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95900" y="3419883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83732" y="1531626"/>
            <a:ext cx="2529529" cy="1211530"/>
            <a:chOff x="5414321" y="2457122"/>
            <a:chExt cx="2529529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929106" y="2457122"/>
              <a:ext cx="2014744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02117" y="2300507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117" y="2300507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703198" y="4605772"/>
                <a:ext cx="7533857" cy="217598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 Rx has </a:t>
                </a:r>
                <a:r>
                  <a:rPr lang="en-US" sz="1600" dirty="0" err="1" smtClean="0"/>
                  <a:t>GetWave</a:t>
                </a:r>
                <a:r>
                  <a:rPr lang="en-US" sz="1600" dirty="0"/>
                  <a:t> (same as </a:t>
                </a:r>
                <a:r>
                  <a:rPr lang="en-US" sz="1600" dirty="0" smtClean="0"/>
                  <a:t>current flow)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output = Tx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𝑨𝑪</m:t>
                        </m:r>
                      </m:sub>
                    </m:sSub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 GetWave</a:t>
                </a:r>
                <a:endParaRPr lang="en-US" sz="16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 Rx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       Rx </a:t>
                </a:r>
                <a:r>
                  <a:rPr lang="en-US" sz="1600" dirty="0"/>
                  <a:t>output = Tx GetWave output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+ Tx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           </a:t>
                </a:r>
                <a:r>
                  <a:rPr lang="en-US" sz="1600" dirty="0" smtClean="0"/>
                  <a:t>          </a:t>
                </a:r>
                <a:r>
                  <a:rPr lang="en-US" sz="1200" dirty="0" smtClean="0"/>
                  <a:t>(</a:t>
                </a:r>
                <a:r>
                  <a:rPr lang="en-US" sz="1200" dirty="0"/>
                  <a:t>note: EDA tool must align Tx digital input and Tx GetWave output)</a:t>
                </a:r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198" y="4605772"/>
                <a:ext cx="7533857" cy="2175980"/>
              </a:xfrm>
              <a:prstGeom prst="rect">
                <a:avLst/>
              </a:prstGeom>
              <a:blipFill rotWithShape="0">
                <a:blip r:embed="rId7"/>
                <a:stretch>
                  <a:fillRect l="-1618" t="-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rved Left Arrow 3"/>
          <p:cNvSpPr/>
          <p:nvPr/>
        </p:nvSpPr>
        <p:spPr>
          <a:xfrm flipV="1">
            <a:off x="8093969" y="1687429"/>
            <a:ext cx="317559" cy="594776"/>
          </a:xfrm>
          <a:prstGeom prst="curvedLeftArrow">
            <a:avLst/>
          </a:prstGeom>
          <a:solidFill>
            <a:srgbClr val="00B050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508153" y="1723207"/>
            <a:ext cx="699872" cy="523220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US" sz="1400" b="1" dirty="0" smtClean="0"/>
              <a:t>align </a:t>
            </a:r>
          </a:p>
          <a:p>
            <a:r>
              <a:rPr lang="en-US" sz="1400" b="1" dirty="0" smtClean="0"/>
              <a:t>cursor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996976" y="944495"/>
            <a:ext cx="2542715" cy="3563111"/>
            <a:chOff x="2996976" y="944495"/>
            <a:chExt cx="2542715" cy="3563111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ight Arrow 10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  <a:endParaRPr lang="en-US" sz="14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out</a:t>
              </a:r>
              <a:r>
                <a:rPr lang="en-US" sz="1400" dirty="0" smtClean="0"/>
                <a:t>put</a:t>
              </a:r>
            </a:p>
            <a:p>
              <a:pPr algn="ctr"/>
              <a:r>
                <a:rPr lang="en-US" sz="1400" dirty="0" smtClean="0"/>
                <a:t>impulses</a:t>
              </a:r>
              <a:r>
                <a:rPr lang="en-US" sz="1400" dirty="0" smtClean="0"/>
                <a:t> </a:t>
              </a:r>
              <a:endParaRPr lang="en-US" sz="1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3898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7586087" y="3109887"/>
            <a:ext cx="1535597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  <a:endParaRPr lang="en-US" sz="10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2352268" y="3396397"/>
            <a:ext cx="1617861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  <a:endParaRPr lang="en-US" sz="1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7011" y="243427"/>
            <a:ext cx="7192010" cy="514350"/>
          </a:xfrm>
        </p:spPr>
        <p:txBody>
          <a:bodyPr/>
          <a:lstStyle/>
          <a:p>
            <a:r>
              <a:rPr lang="en-US" dirty="0" smtClean="0"/>
              <a:t>Normal Time Domain Flow: </a:t>
            </a:r>
            <a:r>
              <a:rPr lang="en-US" dirty="0" smtClean="0"/>
              <a:t>if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 is </a:t>
            </a:r>
            <a:r>
              <a:rPr lang="en-US" dirty="0" err="1" smtClean="0"/>
              <a:t>Init</a:t>
            </a:r>
            <a:r>
              <a:rPr lang="en-US" dirty="0" smtClean="0"/>
              <a:t>-only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467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072875" y="1556538"/>
            <a:ext cx="1862566" cy="564880"/>
            <a:chOff x="1092200" y="2457122"/>
            <a:chExt cx="1862566" cy="5648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63761" y="2614787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95226" y="2614787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60589" y="2614787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092200" y="2457122"/>
              <a:ext cx="1347781" cy="5648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55243" y="3670297"/>
            <a:ext cx="1862566" cy="578837"/>
            <a:chOff x="1092200" y="4332235"/>
            <a:chExt cx="1862566" cy="578837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78837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5276574" y="971269"/>
                <a:ext cx="360996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>
                    <a:sym typeface="Symbol" panose="05050102010706020507" pitchFamily="18" charset="2"/>
                  </a:rPr>
                  <a:t> 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  <m:sSub>
                      <m:sSubPr>
                        <m:ctrlP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∗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𝑹𝒙𝑵𝒐𝒏𝑫𝑭𝑬</m:t>
                        </m:r>
                      </m:sub>
                    </m:sSub>
                  </m:oMath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6574" y="971269"/>
                <a:ext cx="3609963" cy="413190"/>
              </a:xfrm>
              <a:prstGeom prst="rect">
                <a:avLst/>
              </a:prstGeom>
              <a:blipFill rotWithShape="0">
                <a:blip r:embed="rId4"/>
                <a:stretch>
                  <a:fillRect l="-2196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220303" y="3010645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0303" y="3010645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76574" y="3488559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276574" y="1556538"/>
            <a:ext cx="2647951" cy="1211530"/>
            <a:chOff x="5295899" y="2457122"/>
            <a:chExt cx="2647951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295899" y="2457122"/>
              <a:ext cx="2647951" cy="562128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13381" y="2325419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381" y="2325419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697011" y="4677257"/>
                <a:ext cx="7163579" cy="1521057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 Rx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output = Tx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 GetWave</a:t>
                </a:r>
                <a:endParaRPr lang="en-US" sz="1600" dirty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</a:t>
                </a:r>
                <a:r>
                  <a:rPr lang="en-US" sz="1600" dirty="0" smtClean="0"/>
                  <a:t> Rx is </a:t>
                </a:r>
                <a:r>
                  <a:rPr lang="en-US" sz="1600" dirty="0" err="1" smtClean="0"/>
                  <a:t>Init</a:t>
                </a:r>
                <a:r>
                  <a:rPr lang="en-US" sz="1600" dirty="0"/>
                  <a:t>-only (same as </a:t>
                </a:r>
                <a:r>
                  <a:rPr lang="en-US" sz="1600" dirty="0" smtClean="0"/>
                  <a:t>current flow)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</a:t>
                </a:r>
                <a:r>
                  <a:rPr lang="en-US" sz="1600" dirty="0" smtClean="0"/>
                  <a:t>Rx </a:t>
                </a:r>
                <a:r>
                  <a:rPr lang="en-US" sz="1600" dirty="0"/>
                  <a:t>output = Tx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11" y="4677257"/>
                <a:ext cx="7163579" cy="1521057"/>
              </a:xfrm>
              <a:prstGeom prst="rect">
                <a:avLst/>
              </a:prstGeom>
              <a:blipFill rotWithShape="0">
                <a:blip r:embed="rId7"/>
                <a:stretch>
                  <a:fillRect l="-1702" t="-12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5544501" y="5898439"/>
                <a:ext cx="3541739" cy="755143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dirty="0" smtClean="0"/>
                  <a:t>Note: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= 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𝑅𝑥𝑁𝑜𝑛𝐷𝐹𝐸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𝑅𝑥𝐹𝐸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</m:oMath>
                </a14:m>
                <a:endParaRPr lang="en-US" sz="1400" dirty="0"/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501" y="5898439"/>
                <a:ext cx="3541739" cy="755143"/>
              </a:xfrm>
              <a:prstGeom prst="rect">
                <a:avLst/>
              </a:prstGeom>
              <a:blipFill rotWithShape="0">
                <a:blip r:embed="rId8"/>
                <a:stretch>
                  <a:fillRect l="-3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Curved Left Arrow 64"/>
          <p:cNvSpPr/>
          <p:nvPr/>
        </p:nvSpPr>
        <p:spPr>
          <a:xfrm flipV="1">
            <a:off x="8063744" y="1702580"/>
            <a:ext cx="317559" cy="594776"/>
          </a:xfrm>
          <a:prstGeom prst="curvedLeftArrow">
            <a:avLst/>
          </a:prstGeom>
          <a:solidFill>
            <a:srgbClr val="00B050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499816" y="1727731"/>
            <a:ext cx="699872" cy="523220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US" sz="1400" b="1" dirty="0" smtClean="0"/>
              <a:t>align </a:t>
            </a:r>
          </a:p>
          <a:p>
            <a:r>
              <a:rPr lang="en-US" sz="1400" b="1" dirty="0" smtClean="0"/>
              <a:t>cursor 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001786" y="1036449"/>
            <a:ext cx="2542715" cy="3563111"/>
            <a:chOff x="2996976" y="944495"/>
            <a:chExt cx="2542715" cy="3563111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ight Arrow 68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  <a:endParaRPr lang="en-US" sz="1400" dirty="0" smtClean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out</a:t>
              </a:r>
              <a:r>
                <a:rPr lang="en-US" sz="1400" dirty="0" smtClean="0"/>
                <a:t>put</a:t>
              </a:r>
            </a:p>
            <a:p>
              <a:pPr algn="ctr"/>
              <a:r>
                <a:rPr lang="en-US" sz="1400" dirty="0" smtClean="0"/>
                <a:t>impulses</a:t>
              </a:r>
              <a:r>
                <a:rPr lang="en-US" sz="1400" dirty="0" smtClean="0"/>
                <a:t> </a:t>
              </a:r>
              <a:endParaRPr lang="en-US" sz="1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9700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7586087" y="3109887"/>
            <a:ext cx="1535597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  <a:endParaRPr lang="en-US" sz="10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2352268" y="3396397"/>
            <a:ext cx="1617861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  <a:endParaRPr lang="en-US" sz="1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7010" y="243427"/>
            <a:ext cx="7714517" cy="514350"/>
          </a:xfrm>
        </p:spPr>
        <p:txBody>
          <a:bodyPr/>
          <a:lstStyle/>
          <a:p>
            <a:r>
              <a:rPr lang="en-US" dirty="0" smtClean="0"/>
              <a:t>Normal Statistical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467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072875" y="1556538"/>
            <a:ext cx="1862566" cy="564880"/>
            <a:chOff x="1092200" y="2457122"/>
            <a:chExt cx="1862566" cy="5648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63761" y="2614787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95226" y="2614787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60589" y="2614787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092200" y="2457122"/>
              <a:ext cx="1347781" cy="5648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55243" y="3670297"/>
            <a:ext cx="1862566" cy="578837"/>
            <a:chOff x="1092200" y="4332235"/>
            <a:chExt cx="1862566" cy="578837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78837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5260918" y="969801"/>
                <a:ext cx="3625288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b="1" dirty="0" smtClean="0"/>
                  <a:t> </a:t>
                </a:r>
                <a:r>
                  <a:rPr lang="en-US" sz="1600" dirty="0">
                    <a:sym typeface="Symbol" panose="05050102010706020507" pitchFamily="18" charset="2"/>
                  </a:rPr>
                  <a:t>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b="1" dirty="0" smtClean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0" dirty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∗</m:t>
                    </m:r>
                    <m:sSub>
                      <m:sSubPr>
                        <m:ctrlP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𝑹𝒙𝑵𝒐𝒏𝑫𝑭𝑬</m:t>
                        </m:r>
                      </m:sub>
                    </m:sSub>
                  </m:oMath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0918" y="969801"/>
                <a:ext cx="3625288" cy="413190"/>
              </a:xfrm>
              <a:prstGeom prst="rect">
                <a:avLst/>
              </a:prstGeom>
              <a:blipFill rotWithShape="0">
                <a:blip r:embed="rId4"/>
                <a:stretch>
                  <a:fillRect l="-2017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220303" y="3010645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0303" y="3010645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76574" y="3488559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276574" y="1556538"/>
            <a:ext cx="2647951" cy="1211530"/>
            <a:chOff x="5295899" y="2457122"/>
            <a:chExt cx="2647951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295899" y="2457122"/>
              <a:ext cx="2647951" cy="562128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13381" y="2325419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381" y="2325419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757787" y="5103313"/>
                <a:ext cx="4690349" cy="399981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Statistical uses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(same as current flow)</a:t>
                </a:r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787" y="5103313"/>
                <a:ext cx="4690349" cy="399981"/>
              </a:xfrm>
              <a:prstGeom prst="rect">
                <a:avLst/>
              </a:prstGeom>
              <a:blipFill rotWithShape="0">
                <a:blip r:embed="rId7"/>
                <a:stretch>
                  <a:fillRect l="-2597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068562" y="5606487"/>
                <a:ext cx="3541739" cy="755143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dirty="0" smtClean="0"/>
                  <a:t>Note: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= 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𝑅𝑥𝑁𝑜𝑛𝐷𝐹𝐸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𝑅𝑥𝐹𝐸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</m:oMath>
                </a14:m>
                <a:endParaRPr lang="en-US" sz="1400" dirty="0"/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8562" y="5606487"/>
                <a:ext cx="3541739" cy="755143"/>
              </a:xfrm>
              <a:prstGeom prst="rect">
                <a:avLst/>
              </a:prstGeom>
              <a:blipFill rotWithShape="0">
                <a:blip r:embed="rId8"/>
                <a:stretch>
                  <a:fillRect l="-3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Curved Left Arrow 64"/>
          <p:cNvSpPr/>
          <p:nvPr/>
        </p:nvSpPr>
        <p:spPr>
          <a:xfrm flipV="1">
            <a:off x="8070808" y="1694984"/>
            <a:ext cx="317559" cy="594776"/>
          </a:xfrm>
          <a:prstGeom prst="curvedLeftArrow">
            <a:avLst/>
          </a:prstGeom>
          <a:solidFill>
            <a:srgbClr val="00B050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504312" y="1727731"/>
            <a:ext cx="699872" cy="523220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US" sz="1400" b="1" dirty="0" smtClean="0"/>
              <a:t>align </a:t>
            </a:r>
          </a:p>
          <a:p>
            <a:r>
              <a:rPr lang="en-US" sz="1400" b="1" dirty="0" smtClean="0"/>
              <a:t>cursor 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2976304" y="1113112"/>
            <a:ext cx="2542715" cy="3563111"/>
            <a:chOff x="2996976" y="944495"/>
            <a:chExt cx="2542715" cy="3563111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ight Arrow 68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  <a:endParaRPr lang="en-US" sz="1400" dirty="0" smtClean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out</a:t>
              </a:r>
              <a:r>
                <a:rPr lang="en-US" sz="1400" dirty="0" smtClean="0"/>
                <a:t>put</a:t>
              </a:r>
            </a:p>
            <a:p>
              <a:pPr algn="ctr"/>
              <a:r>
                <a:rPr lang="en-US" sz="1400" dirty="0" smtClean="0"/>
                <a:t>impulses</a:t>
              </a:r>
              <a:r>
                <a:rPr lang="en-US" sz="1400" dirty="0" smtClean="0"/>
                <a:t> </a:t>
              </a:r>
              <a:endParaRPr lang="en-US" sz="1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6433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8107047" cy="514350"/>
          </a:xfrm>
        </p:spPr>
        <p:txBody>
          <a:bodyPr/>
          <a:lstStyle/>
          <a:p>
            <a:r>
              <a:rPr lang="en-US" dirty="0" smtClean="0"/>
              <a:t>Redriver Time Domain Flow: </a:t>
            </a:r>
            <a:r>
              <a:rPr lang="en-US" dirty="0" smtClean="0"/>
              <a:t>if Tx2 has </a:t>
            </a:r>
            <a:r>
              <a:rPr lang="en-US" dirty="0" err="1" smtClean="0"/>
              <a:t>GetWave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2035212" y="1024834"/>
                <a:ext cx="1512209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5212" y="1024834"/>
                <a:ext cx="1512209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282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921215" y="1556047"/>
            <a:ext cx="1744145" cy="549380"/>
            <a:chOff x="1210621" y="2457122"/>
            <a:chExt cx="1744145" cy="5493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8" y="261625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66740" y="2615884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721465" y="2457122"/>
              <a:ext cx="718516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3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37291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56830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851481" y="744462"/>
                <a:ext cx="2158732" cy="809068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  <a:p>
                <a:r>
                  <a:rPr lang="en-US" sz="1600" dirty="0" smtClean="0">
                    <a:sym typeface="Symbol" panose="05050102010706020507" pitchFamily="18" charset="2"/>
                  </a:rPr>
                  <a:t>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b="1" dirty="0" smtClean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0" dirty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∗</m:t>
                    </m:r>
                    <m:sSub>
                      <m:sSubPr>
                        <m:ctrlP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</m:t>
                        </m:r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𝑵𝒐𝒏𝑫𝑭𝑬</m:t>
                        </m:r>
                      </m:sub>
                    </m:sSub>
                  </m:oMath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1481" y="744462"/>
                <a:ext cx="2158732" cy="809068"/>
              </a:xfrm>
              <a:prstGeom prst="rect">
                <a:avLst/>
              </a:prstGeom>
              <a:blipFill rotWithShape="0">
                <a:blip r:embed="rId4"/>
                <a:stretch>
                  <a:fillRect l="-5932" b="-2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206933" y="2981365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933" y="2981365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9"/>
            <a:ext cx="2529529" cy="1211530"/>
            <a:chOff x="5414321" y="2457122"/>
            <a:chExt cx="2529529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2522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929106" y="2457122"/>
              <a:ext cx="2014744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974905" y="2312671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4905" y="2312671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5426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701711" y="4571520"/>
                <a:ext cx="7875297" cy="217598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 Rx2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output = Tx2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𝑨𝑪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Rx2 GetWave</a:t>
                </a:r>
                <a:endParaRPr lang="en-US" sz="16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 Rx2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</a:t>
                </a:r>
                <a:r>
                  <a:rPr lang="en-US" sz="1600" dirty="0"/>
                  <a:t>output = Tx2 GetWave output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+ Tx1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           </a:t>
                </a:r>
                <a:r>
                  <a:rPr lang="en-US" sz="1600" dirty="0" smtClean="0"/>
                  <a:t>    </a:t>
                </a:r>
                <a:r>
                  <a:rPr lang="en-US" sz="1200" dirty="0" smtClean="0"/>
                  <a:t>(</a:t>
                </a:r>
                <a:r>
                  <a:rPr lang="en-US" sz="1200" dirty="0"/>
                  <a:t>note: EDA tool must align Tx1 digital input and Tx2 GetWave output)</a:t>
                </a:r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711" y="4571520"/>
                <a:ext cx="7875297" cy="2175980"/>
              </a:xfrm>
              <a:prstGeom prst="rect">
                <a:avLst/>
              </a:prstGeom>
              <a:blipFill rotWithShape="0">
                <a:blip r:embed="rId7"/>
                <a:stretch>
                  <a:fillRect l="-1548" t="-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53227" y="2612520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55347" y="261252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8198" y="261055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678" y="261618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67573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57" y="1109716"/>
            <a:ext cx="2542715" cy="3261431"/>
            <a:chOff x="2996976" y="944495"/>
            <a:chExt cx="2542715" cy="3261431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4172755" y="944495"/>
              <a:ext cx="32436" cy="326143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  <a:endParaRPr lang="en-US" sz="1400" dirty="0" smtClean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out</a:t>
              </a:r>
              <a:r>
                <a:rPr lang="en-US" sz="1400" dirty="0" smtClean="0"/>
                <a:t>put</a:t>
              </a:r>
            </a:p>
            <a:p>
              <a:pPr algn="ctr"/>
              <a:r>
                <a:rPr lang="en-US" sz="1400" dirty="0" smtClean="0"/>
                <a:t>impulses</a:t>
              </a:r>
              <a:r>
                <a:rPr lang="en-US" sz="1400" dirty="0" smtClean="0"/>
                <a:t> </a:t>
              </a:r>
              <a:endParaRPr lang="en-US" sz="1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3532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4/13/2016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6" y="228004"/>
            <a:ext cx="7192010" cy="514350"/>
          </a:xfrm>
        </p:spPr>
        <p:txBody>
          <a:bodyPr/>
          <a:lstStyle/>
          <a:p>
            <a:r>
              <a:rPr lang="en-US" dirty="0" smtClean="0"/>
              <a:t>Redriver Time Domain Flow: Init-only Tx2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16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850938" y="1556046"/>
            <a:ext cx="1814422" cy="577553"/>
            <a:chOff x="1140344" y="2457121"/>
            <a:chExt cx="1814422" cy="577553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7" y="261447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57939" y="261447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140344" y="2457121"/>
              <a:ext cx="1299637" cy="57755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3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51612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67258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676893" y="758670"/>
                <a:ext cx="2158732" cy="809068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>
                  <a:sym typeface="Symbol" panose="05050102010706020507" pitchFamily="18" charset="2"/>
                </a:endParaRPr>
              </a:p>
              <a:p>
                <a:r>
                  <a:rPr lang="en-US" sz="1600" dirty="0" smtClean="0">
                    <a:sym typeface="Symbol" panose="05050102010706020507" pitchFamily="18" charset="2"/>
                  </a:rPr>
                  <a:t>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b="1" dirty="0" smtClean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∗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</m:t>
                        </m:r>
                        <m:r>
                          <a:rPr lang="en-US" sz="1600" b="1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  <m:r>
                          <a:rPr lang="en-US" sz="1600" b="1" i="1" dirty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𝑵𝒐𝒏𝑫𝑭𝑬</m:t>
                        </m:r>
                      </m:sub>
                    </m:sSub>
                  </m:oMath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893" y="758670"/>
                <a:ext cx="2158732" cy="809068"/>
              </a:xfrm>
              <a:prstGeom prst="rect">
                <a:avLst/>
              </a:prstGeom>
              <a:blipFill rotWithShape="0">
                <a:blip r:embed="rId4"/>
                <a:stretch>
                  <a:fillRect l="-5650" b="-2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6206933" y="2981365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933" y="2981365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266329" y="1555638"/>
            <a:ext cx="2606269" cy="1211531"/>
            <a:chOff x="5337581" y="2457121"/>
            <a:chExt cx="2606269" cy="1211531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14883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5337581" y="2457121"/>
              <a:ext cx="2606269" cy="58380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974905" y="2312671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4905" y="2312671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5426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693209" y="4536656"/>
                <a:ext cx="7763036" cy="1766637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 Rx2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Rx2 output = Rx1 output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Rx2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GetWave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</a:t>
                </a:r>
                <a:r>
                  <a:rPr lang="en-US" sz="1600" dirty="0" smtClean="0"/>
                  <a:t>Time domain simulation: if</a:t>
                </a:r>
                <a:r>
                  <a:rPr lang="en-US" sz="1600" dirty="0" smtClean="0"/>
                  <a:t> Rx2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output = Rx1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𝒑𝒂𝒓𝒕𝒊𝒂𝒍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 smtClean="0"/>
                  <a:t>+ Tx1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                      </a:t>
                </a:r>
                <a:r>
                  <a:rPr lang="en-US" sz="1200" dirty="0" smtClean="0"/>
                  <a:t>(note: EDA tool must align Tx1 </a:t>
                </a:r>
                <a:r>
                  <a:rPr lang="en-US" sz="1200" dirty="0"/>
                  <a:t>digital input </a:t>
                </a:r>
                <a:r>
                  <a:rPr lang="en-US" sz="1200" dirty="0" smtClean="0"/>
                  <a:t>and Rx1 output)</a:t>
                </a:r>
                <a:endParaRPr lang="en-US" sz="1200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09" y="4536656"/>
                <a:ext cx="7763036" cy="1766637"/>
              </a:xfrm>
              <a:prstGeom prst="rect">
                <a:avLst/>
              </a:prstGeom>
              <a:blipFill rotWithShape="0">
                <a:blip r:embed="rId7"/>
                <a:stretch>
                  <a:fillRect l="-1650" t="-1034" b="-13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7888" y="261674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68932" y="261674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6528" y="2614781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845" y="261478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70411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04" y="1113112"/>
            <a:ext cx="2542715" cy="3214189"/>
            <a:chOff x="2996976" y="944495"/>
            <a:chExt cx="2542715" cy="3214189"/>
          </a:xfrm>
        </p:grpSpPr>
        <p:cxnSp>
          <p:nvCxnSpPr>
            <p:cNvPr id="121" name="Straight Connector 120"/>
            <p:cNvCxnSpPr/>
            <p:nvPr/>
          </p:nvCxnSpPr>
          <p:spPr>
            <a:xfrm flipH="1">
              <a:off x="4167669" y="944495"/>
              <a:ext cx="5086" cy="3214189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  <a:endParaRPr lang="en-US" sz="1400" dirty="0" smtClean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out</a:t>
              </a:r>
              <a:r>
                <a:rPr lang="en-US" sz="1400" dirty="0" smtClean="0"/>
                <a:t>put</a:t>
              </a:r>
            </a:p>
            <a:p>
              <a:pPr algn="ctr"/>
              <a:r>
                <a:rPr lang="en-US" sz="1400" dirty="0" smtClean="0"/>
                <a:t>impulse</a:t>
              </a:r>
              <a:r>
                <a:rPr lang="en-US" sz="1400" dirty="0" smtClean="0"/>
                <a:t> </a:t>
              </a:r>
              <a:endParaRPr lang="en-US" sz="1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97430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ysight 4x3 Format">
  <a:themeElements>
    <a:clrScheme name="Keysight Theme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24377C"/>
      </a:accent1>
      <a:accent2>
        <a:srgbClr val="8B3C8F"/>
      </a:accent2>
      <a:accent3>
        <a:srgbClr val="ED5E1A"/>
      </a:accent3>
      <a:accent4>
        <a:srgbClr val="8DC229"/>
      </a:accent4>
      <a:accent5>
        <a:srgbClr val="E90029"/>
      </a:accent5>
      <a:accent6>
        <a:srgbClr val="891518"/>
      </a:accent6>
      <a:hlink>
        <a:srgbClr val="E90029"/>
      </a:hlink>
      <a:folHlink>
        <a:srgbClr val="891518"/>
      </a:folHlink>
    </a:clrScheme>
    <a:fontScheme name="AGILENT PPT &amp; OUTLOOK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6350">
          <a:noFill/>
        </a:ln>
      </a:spPr>
      <a:bodyPr rtlCol="0" anchor="ctr"/>
      <a:lstStyle>
        <a:defPPr algn="ctr">
          <a:defRPr sz="19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26988</TotalTime>
  <Words>937</Words>
  <Application>Microsoft Office PowerPoint</Application>
  <PresentationFormat>On-screen Show (4:3)</PresentationFormat>
  <Paragraphs>354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Cambria Math</vt:lpstr>
      <vt:lpstr>Symbol</vt:lpstr>
      <vt:lpstr>Wingdings</vt:lpstr>
      <vt:lpstr>Keysight 4x3 Format</vt:lpstr>
      <vt:lpstr>AMI Simulation Flow Round 3</vt:lpstr>
      <vt:lpstr>Motivations</vt:lpstr>
      <vt:lpstr>Summary</vt:lpstr>
      <vt:lpstr>Convention</vt:lpstr>
      <vt:lpstr>Normal Time Domain Flow: if Tx has GetWave </vt:lpstr>
      <vt:lpstr>Normal Time Domain Flow: if Tx is Init-only</vt:lpstr>
      <vt:lpstr>Normal Statistical Flow</vt:lpstr>
      <vt:lpstr>Redriver Time Domain Flow: if Tx2 has GetWave</vt:lpstr>
      <vt:lpstr>Redriver Time Domain Flow: Init-only Tx2</vt:lpstr>
      <vt:lpstr>Redriver Statistical Flow</vt:lpstr>
      <vt:lpstr>Summary</vt:lpstr>
      <vt:lpstr>New Reserved Parameters</vt:lpstr>
      <vt:lpstr>New Reserved Parameters (cont’d)</vt:lpstr>
      <vt:lpstr>New Reserved Parameters (cont’d)</vt:lpstr>
    </vt:vector>
  </TitlesOfParts>
  <Company>Agilent Technologies,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Title Here Not to Exceed Three Lines</dc:title>
  <dc:creator>Steve Sekel;Sleigh</dc:creator>
  <cp:lastModifiedBy>RAO,FANGYI (K-USA,ex1)</cp:lastModifiedBy>
  <cp:revision>242</cp:revision>
  <dcterms:created xsi:type="dcterms:W3CDTF">2015-01-06T17:41:26Z</dcterms:created>
  <dcterms:modified xsi:type="dcterms:W3CDTF">2016-04-14T01:22:19Z</dcterms:modified>
</cp:coreProperties>
</file>